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3" r:id="rId6"/>
    <p:sldId id="265" r:id="rId7"/>
    <p:sldId id="266" r:id="rId8"/>
    <p:sldId id="257" r:id="rId9"/>
    <p:sldId id="271" r:id="rId10"/>
    <p:sldId id="272" r:id="rId11"/>
    <p:sldId id="274" r:id="rId12"/>
    <p:sldId id="258" r:id="rId13"/>
    <p:sldId id="276" r:id="rId14"/>
    <p:sldId id="277" r:id="rId15"/>
    <p:sldId id="259" r:id="rId16"/>
    <p:sldId id="275" r:id="rId17"/>
    <p:sldId id="267" r:id="rId18"/>
    <p:sldId id="261" r:id="rId19"/>
    <p:sldId id="282" r:id="rId20"/>
    <p:sldId id="280" r:id="rId21"/>
    <p:sldId id="281" r:id="rId22"/>
    <p:sldId id="278" r:id="rId23"/>
    <p:sldId id="262" r:id="rId24"/>
    <p:sldId id="283" r:id="rId25"/>
    <p:sldId id="289" r:id="rId26"/>
    <p:sldId id="285" r:id="rId27"/>
    <p:sldId id="284" r:id="rId28"/>
    <p:sldId id="279" r:id="rId29"/>
    <p:sldId id="263" r:id="rId30"/>
    <p:sldId id="290" r:id="rId31"/>
    <p:sldId id="286" r:id="rId32"/>
    <p:sldId id="287" r:id="rId33"/>
    <p:sldId id="288" r:id="rId34"/>
    <p:sldId id="264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andrewnoske.com/wiki/Google_Data_Stud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support.google.com/datastudio/answer/9171315?hl=es&amp;ref_topic=62677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upport.google.com/datastudio/answer/6378181?hl=es&amp;ref_topic=626774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upport.google.com/datastudio/answer/6378181?hl=es&amp;ref_topic=626774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stilled.net/google-data-studio-tutorial/" TargetMode="External"/><Relationship Id="rId3" Type="http://schemas.openxmlformats.org/officeDocument/2006/relationships/hyperlink" Target="https://www.hiberus.com/crecemos-contigo/que-es-google-data-studio-y-como-crear-informes-tutorial-avanzado/" TargetMode="External"/><Relationship Id="rId7" Type="http://schemas.openxmlformats.org/officeDocument/2006/relationships/hyperlink" Target="https://www.jeffalytics.com/google-data-studio-tutorial/" TargetMode="External"/><Relationship Id="rId2" Type="http://schemas.openxmlformats.org/officeDocument/2006/relationships/hyperlink" Target="https://www.youtube.com/watch?v=wVbxPOQIHPU&amp;t=6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oseargudo.com/google-data-studio-guia-rapida-de-uso/" TargetMode="External"/><Relationship Id="rId11" Type="http://schemas.openxmlformats.org/officeDocument/2006/relationships/hyperlink" Target="https://www.kaizen3.com/tag/tutorial-google-data-studio/" TargetMode="External"/><Relationship Id="rId5" Type="http://schemas.openxmlformats.org/officeDocument/2006/relationships/hyperlink" Target="https://support.google.com/datastudio/answer/6283323?hl=es" TargetMode="External"/><Relationship Id="rId10" Type="http://schemas.openxmlformats.org/officeDocument/2006/relationships/hyperlink" Target="https://www.juntadeandalucia.es/datosabiertos/portal/tutoriales/tecnicos/data-studio.html" TargetMode="External"/><Relationship Id="rId4" Type="http://schemas.openxmlformats.org/officeDocument/2006/relationships/hyperlink" Target="https://www.disruptivos.com/google-data-studio-guia-principiantes/" TargetMode="External"/><Relationship Id="rId9" Type="http://schemas.openxmlformats.org/officeDocument/2006/relationships/hyperlink" Target="https://datadrivenlabs.io/blog/how-to-build-a-data-studio-dashboard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tastudio.google.com/u/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2008" y="44624"/>
            <a:ext cx="8964488" cy="1470025"/>
          </a:xfrm>
        </p:spPr>
        <p:txBody>
          <a:bodyPr/>
          <a:lstStyle/>
          <a:p>
            <a:r>
              <a:rPr lang="es-CR" dirty="0" smtClean="0"/>
              <a:t>El Dashboard – Informe con Google Data Studio </a:t>
            </a:r>
            <a:endParaRPr lang="es-C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707704" y="6140896"/>
            <a:ext cx="6400800" cy="672480"/>
          </a:xfrm>
        </p:spPr>
        <p:txBody>
          <a:bodyPr>
            <a:normAutofit/>
          </a:bodyPr>
          <a:lstStyle/>
          <a:p>
            <a:pPr algn="r"/>
            <a:r>
              <a:rPr lang="es-CR" sz="2800" dirty="0" smtClean="0"/>
              <a:t>Oscar Centeno Mora</a:t>
            </a:r>
            <a:endParaRPr lang="es-CR" sz="2800" dirty="0"/>
          </a:p>
        </p:txBody>
      </p:sp>
      <p:pic>
        <p:nvPicPr>
          <p:cNvPr id="4098" name="Picture 2" descr="Image result for Google Data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28800"/>
            <a:ext cx="5608210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Google Data Studio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44824"/>
            <a:ext cx="2723039" cy="20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oogle Data Studio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/>
          <a:stretch/>
        </p:blipFill>
        <p:spPr bwMode="auto">
          <a:xfrm>
            <a:off x="6440239" y="4437112"/>
            <a:ext cx="2154912" cy="12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4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oogle Marketing Platfo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5"/>
          <a:stretch/>
        </p:blipFill>
        <p:spPr bwMode="auto">
          <a:xfrm>
            <a:off x="251520" y="1412776"/>
            <a:ext cx="8640960" cy="52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99436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data studio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70841"/>
            <a:ext cx="8064896" cy="559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2625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0908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4147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1028" name="Picture 4" descr="Image result for tableau gartner magic quadrant 20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3833" r="6733" b="4718"/>
          <a:stretch/>
        </p:blipFill>
        <p:spPr bwMode="auto">
          <a:xfrm>
            <a:off x="179512" y="1268758"/>
            <a:ext cx="8791075" cy="54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84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2050" name="Picture 2" descr="Image result for tableau gartner magic quadrant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28992" cy="56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526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42293"/>
            <a:ext cx="8760878" cy="528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49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413858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96752"/>
            <a:ext cx="3672408" cy="85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04864"/>
            <a:ext cx="3312368" cy="92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96" y="3429000"/>
            <a:ext cx="3121436" cy="107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4853202"/>
            <a:ext cx="3672407" cy="88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5949280"/>
            <a:ext cx="176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291723"/>
            <a:ext cx="3816424" cy="42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843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Google Data Studio</a:t>
            </a:r>
            <a:endParaRPr lang="es-CR" sz="135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Google Data Studio</a:t>
            </a:r>
          </a:p>
        </p:txBody>
      </p:sp>
    </p:spTree>
    <p:extLst>
      <p:ext uri="{BB962C8B-B14F-4D97-AF65-F5344CB8AC3E}">
        <p14:creationId xmlns:p14="http://schemas.microsoft.com/office/powerpoint/2010/main" val="1249251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036496" cy="792088"/>
          </a:xfrm>
        </p:spPr>
        <p:txBody>
          <a:bodyPr/>
          <a:lstStyle/>
          <a:p>
            <a:r>
              <a:rPr lang="es-CR" dirty="0" smtClean="0"/>
              <a:t>Visualización de datos con el GDS 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908720"/>
            <a:ext cx="7272808" cy="59492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R" sz="2200" dirty="0"/>
              <a:t>Google Data Studio </a:t>
            </a:r>
            <a:r>
              <a:rPr lang="es-CR" sz="2200" dirty="0" smtClean="0"/>
              <a:t>es </a:t>
            </a:r>
            <a:r>
              <a:rPr lang="es-CR" sz="2200" dirty="0"/>
              <a:t>un servicio de informes </a:t>
            </a:r>
            <a:r>
              <a:rPr lang="es-CR" sz="2200" dirty="0" smtClean="0"/>
              <a:t>de </a:t>
            </a:r>
            <a:r>
              <a:rPr lang="es-CR" sz="2200" dirty="0"/>
              <a:t>análisis web que convierte sus datos analíticos en informes informativos que son fáciles de leer, compartir y </a:t>
            </a:r>
            <a:r>
              <a:rPr lang="es-CR" sz="2200" dirty="0" smtClean="0"/>
              <a:t>personalizar </a:t>
            </a:r>
            <a:r>
              <a:rPr lang="es-CR" sz="2200" dirty="0"/>
              <a:t>(Dashboard</a:t>
            </a:r>
            <a:r>
              <a:rPr lang="es-CR" sz="2200" dirty="0" smtClean="0"/>
              <a:t>). </a:t>
            </a:r>
            <a:r>
              <a:rPr lang="es-CR" sz="2200" dirty="0"/>
              <a:t>Data Studio forma parte de la suite Google </a:t>
            </a:r>
            <a:r>
              <a:rPr lang="es-CR" sz="2200" dirty="0" err="1"/>
              <a:t>Analytics</a:t>
            </a:r>
            <a:r>
              <a:rPr lang="es-CR" sz="2200" dirty="0"/>
              <a:t> </a:t>
            </a:r>
            <a:r>
              <a:rPr lang="es-CR" sz="2200" dirty="0" smtClean="0"/>
              <a:t>lanzada </a:t>
            </a:r>
            <a:r>
              <a:rPr lang="es-CR" sz="2200" dirty="0"/>
              <a:t>por Google </a:t>
            </a:r>
            <a:r>
              <a:rPr lang="es-CR" sz="2200" dirty="0" smtClean="0"/>
              <a:t>en el 2015</a:t>
            </a:r>
            <a:r>
              <a:rPr lang="es-CR" sz="2200" dirty="0"/>
              <a:t>. La suite proporciona datos analíticos que las empresas pueden usar para rastrear el ROI y el marketing.</a:t>
            </a:r>
          </a:p>
          <a:p>
            <a:pPr algn="just"/>
            <a:endParaRPr lang="es-CR" sz="2200" dirty="0"/>
          </a:p>
          <a:p>
            <a:pPr marL="0" indent="0" algn="just">
              <a:buNone/>
            </a:pPr>
            <a:r>
              <a:rPr lang="es-CR" sz="2200" dirty="0" smtClean="0"/>
              <a:t>GDS permite </a:t>
            </a:r>
            <a:r>
              <a:rPr lang="es-CR" sz="2200" dirty="0"/>
              <a:t>agregar "Fuentes de datos" desde una serie de opciones fáciles (hojas, SQL, etc.) e incluye datos internos "</a:t>
            </a:r>
            <a:r>
              <a:rPr lang="es-CR" sz="2200" dirty="0" err="1"/>
              <a:t>plx</a:t>
            </a:r>
            <a:r>
              <a:rPr lang="es-CR" sz="2200" dirty="0"/>
              <a:t>" para los empleados de Google. De hecho, </a:t>
            </a:r>
            <a:r>
              <a:rPr lang="es-CR" sz="2200" dirty="0" smtClean="0"/>
              <a:t>es </a:t>
            </a:r>
            <a:r>
              <a:rPr lang="es-CR" sz="2200" dirty="0"/>
              <a:t>más poderoso que muchos de los sistemas de paneles de control internos que tenemos dentro de Google, con características </a:t>
            </a:r>
            <a:r>
              <a:rPr lang="es-CR" sz="2200" dirty="0" smtClean="0"/>
              <a:t>como </a:t>
            </a:r>
            <a:r>
              <a:rPr lang="es-CR" sz="2200" dirty="0"/>
              <a:t>un mapa de calor del mundo y muy fáciles de usar</a:t>
            </a:r>
            <a:r>
              <a:rPr lang="es-CR" sz="2200" dirty="0" smtClean="0"/>
              <a:t>.</a:t>
            </a:r>
          </a:p>
          <a:p>
            <a:pPr marL="0" indent="0" algn="just">
              <a:buNone/>
            </a:pPr>
            <a:endParaRPr lang="es-CR" sz="2200" dirty="0" smtClean="0"/>
          </a:p>
          <a:p>
            <a:pPr marL="0" indent="0" algn="just">
              <a:buNone/>
            </a:pPr>
            <a:r>
              <a:rPr lang="es-CR" sz="2400" dirty="0">
                <a:hlinkClick r:id="rId2"/>
              </a:rPr>
              <a:t>http://www.andrewnoske.com/wiki/Google_Data_Studio</a:t>
            </a:r>
            <a:endParaRPr lang="es-CR" sz="2200" dirty="0"/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432" y="1444896"/>
            <a:ext cx="1624064" cy="162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7169" r="8091" b="8759"/>
          <a:stretch/>
        </p:blipFill>
        <p:spPr bwMode="auto">
          <a:xfrm>
            <a:off x="7380312" y="4077072"/>
            <a:ext cx="1648770" cy="16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325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036496" cy="792088"/>
          </a:xfrm>
        </p:spPr>
        <p:txBody>
          <a:bodyPr/>
          <a:lstStyle/>
          <a:p>
            <a:r>
              <a:rPr lang="es-CR" dirty="0" smtClean="0"/>
              <a:t>Visualización de datos con el GDS </a:t>
            </a:r>
            <a:endParaRPr lang="es-CR" dirty="0"/>
          </a:p>
        </p:txBody>
      </p:sp>
      <p:pic>
        <p:nvPicPr>
          <p:cNvPr id="15362" name="Picture 2" descr="Image result for google data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" y="980728"/>
            <a:ext cx="8980951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03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251520" y="197768"/>
            <a:ext cx="82809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dirty="0" smtClean="0"/>
              <a:t>¿Debemos invertir tiempo en las herramientas de Google?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11484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036496" cy="792088"/>
          </a:xfrm>
        </p:spPr>
        <p:txBody>
          <a:bodyPr/>
          <a:lstStyle/>
          <a:p>
            <a:r>
              <a:rPr lang="es-CR" dirty="0" smtClean="0"/>
              <a:t>Visualización de datos con el GDS </a:t>
            </a:r>
            <a:endParaRPr lang="es-CR" dirty="0"/>
          </a:p>
        </p:txBody>
      </p:sp>
      <p:pic>
        <p:nvPicPr>
          <p:cNvPr id="13314" name="Picture 2" descr="Image result for google data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35892"/>
            <a:ext cx="8208912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70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036496" cy="792088"/>
          </a:xfrm>
        </p:spPr>
        <p:txBody>
          <a:bodyPr/>
          <a:lstStyle/>
          <a:p>
            <a:r>
              <a:rPr lang="es-CR" dirty="0" smtClean="0"/>
              <a:t>Visualización de datos con el GDS </a:t>
            </a:r>
            <a:endParaRPr lang="es-CR" dirty="0"/>
          </a:p>
        </p:txBody>
      </p:sp>
      <p:pic>
        <p:nvPicPr>
          <p:cNvPr id="14338" name="Picture 2" descr="Image result for google data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96448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27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Google Data Studio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en la elaboración de un Dashboard – Informe en GDS</a:t>
            </a:r>
            <a:endParaRPr lang="es-CR" sz="135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Google Data Studio</a:t>
            </a:r>
          </a:p>
        </p:txBody>
      </p:sp>
    </p:spTree>
    <p:extLst>
      <p:ext uri="{BB962C8B-B14F-4D97-AF65-F5344CB8AC3E}">
        <p14:creationId xmlns:p14="http://schemas.microsoft.com/office/powerpoint/2010/main" val="2763871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792088"/>
          </a:xfrm>
        </p:spPr>
        <p:txBody>
          <a:bodyPr/>
          <a:lstStyle/>
          <a:p>
            <a:r>
              <a:rPr lang="es-CR" dirty="0" smtClean="0"/>
              <a:t>Etapas en el uso del GDS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980728"/>
            <a:ext cx="8892480" cy="5760640"/>
          </a:xfrm>
        </p:spPr>
        <p:txBody>
          <a:bodyPr>
            <a:normAutofit/>
          </a:bodyPr>
          <a:lstStyle/>
          <a:p>
            <a:r>
              <a:rPr lang="es-CR" sz="2400" dirty="0" smtClean="0"/>
              <a:t>Según el siguiente enlace de “</a:t>
            </a:r>
            <a:r>
              <a:rPr lang="es-CR" sz="2400" dirty="0" err="1" smtClean="0"/>
              <a:t>support</a:t>
            </a:r>
            <a:r>
              <a:rPr lang="es-CR" sz="2400" dirty="0" smtClean="0"/>
              <a:t>” sobre el Google  Data Studio,  esta solución posee 6 etapas de trabajo:</a:t>
            </a:r>
          </a:p>
          <a:p>
            <a:pPr marL="0" indent="0">
              <a:buNone/>
            </a:pPr>
            <a:endParaRPr lang="es-CR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Crear un enlace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Conectar a una fuente de datos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Añadir </a:t>
            </a:r>
            <a:r>
              <a:rPr lang="es-CR" sz="2400" dirty="0" err="1" smtClean="0"/>
              <a:t>visualizacones</a:t>
            </a:r>
            <a:r>
              <a:rPr lang="es-CR" sz="2400" dirty="0" smtClean="0"/>
              <a:t> (gráficos y cuadros)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Consultar el informe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Compartir el informe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400" dirty="0" smtClean="0"/>
              <a:t>Compartir la fuente de datos</a:t>
            </a:r>
          </a:p>
          <a:p>
            <a:pPr marL="857250" lvl="1" indent="-457200">
              <a:buFont typeface="+mj-lt"/>
              <a:buAutoNum type="arabicPeriod"/>
            </a:pPr>
            <a:endParaRPr lang="es-CR" sz="2400" dirty="0" smtClean="0"/>
          </a:p>
          <a:p>
            <a:pPr marL="857250" lvl="1" indent="-457200">
              <a:buFont typeface="+mj-lt"/>
              <a:buAutoNum type="arabicPeriod"/>
            </a:pP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2"/>
              </a:rPr>
              <a:t>https://support.google.com/datastudio/answer/9171315?hl=es&amp;ref_topic=6267740</a:t>
            </a:r>
            <a:endParaRPr lang="es-CR" sz="2400" dirty="0"/>
          </a:p>
        </p:txBody>
      </p:sp>
      <p:pic>
        <p:nvPicPr>
          <p:cNvPr id="17410" name="Picture 2" descr="Image result for ste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988840"/>
            <a:ext cx="1908212" cy="1273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st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78" y="4136524"/>
            <a:ext cx="1224136" cy="1224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72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dirty="0" smtClean="0"/>
              <a:t>Para entender bien el uso del GDS, se debe de interactuar con 3 tipos de ventanas:  página principal, editor de informes y el editor de fuentes de datos.</a:t>
            </a:r>
          </a:p>
          <a:p>
            <a:pPr marL="0" indent="0">
              <a:buNone/>
            </a:pPr>
            <a:endParaRPr lang="es-CR" sz="2400" b="1" u="sng" dirty="0"/>
          </a:p>
          <a:p>
            <a:pPr marL="0" indent="0">
              <a:buNone/>
            </a:pPr>
            <a:r>
              <a:rPr lang="es-CR" sz="2400" b="1" u="sng" dirty="0" smtClean="0"/>
              <a:t>Página principal</a:t>
            </a:r>
          </a:p>
          <a:p>
            <a:pPr marL="0" indent="0">
              <a:buNone/>
            </a:pPr>
            <a:endParaRPr lang="es-CR" sz="2400" b="1" u="sng" dirty="0" smtClean="0"/>
          </a:p>
          <a:p>
            <a:r>
              <a:rPr lang="es-CR" sz="2400" dirty="0"/>
              <a:t>En las páginas principales se muestran todos los archivos de un tipo determinado a los que tiene acceso:</a:t>
            </a:r>
          </a:p>
          <a:p>
            <a:pPr fontAlgn="base"/>
            <a:r>
              <a:rPr lang="es-CR" sz="2400" dirty="0"/>
              <a:t>En la página principal Informes se muestran todos los informes.</a:t>
            </a:r>
          </a:p>
          <a:p>
            <a:pPr fontAlgn="base"/>
            <a:r>
              <a:rPr lang="es-CR" sz="2400" dirty="0"/>
              <a:t>En la página principal Fuentes de datos se pueden ver todas las fuentes de datos.</a:t>
            </a:r>
          </a:p>
          <a:p>
            <a:pPr fontAlgn="base"/>
            <a:r>
              <a:rPr lang="es-CR" sz="2400" dirty="0"/>
              <a:t>La página principal Explorador se pueden consultar todas las exploraciones.</a:t>
            </a:r>
          </a:p>
          <a:p>
            <a:pPr marL="0" indent="0">
              <a:buNone/>
            </a:pPr>
            <a:endParaRPr lang="es-CR" sz="2400" b="1" u="sng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792088"/>
          </a:xfrm>
        </p:spPr>
        <p:txBody>
          <a:bodyPr/>
          <a:lstStyle/>
          <a:p>
            <a:r>
              <a:rPr lang="es-CR" dirty="0" smtClean="0"/>
              <a:t>Etapas en el uso del GDS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24337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792088"/>
          </a:xfrm>
        </p:spPr>
        <p:txBody>
          <a:bodyPr/>
          <a:lstStyle/>
          <a:p>
            <a:r>
              <a:rPr lang="es-CR" dirty="0" smtClean="0"/>
              <a:t>Etapas en el uso del GDS</a:t>
            </a:r>
            <a:endParaRPr lang="es-CR" dirty="0"/>
          </a:p>
        </p:txBody>
      </p:sp>
      <p:pic>
        <p:nvPicPr>
          <p:cNvPr id="18434" name="Picture 2" descr="Reports Home interface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12968" cy="50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1520" y="98072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b="1" u="sng" dirty="0"/>
              <a:t>Página </a:t>
            </a:r>
            <a:r>
              <a:rPr lang="es-CR" sz="2400" b="1" u="sng" dirty="0" smtClean="0"/>
              <a:t>principal</a:t>
            </a:r>
            <a:endParaRPr lang="es-CR" b="1" u="sng" dirty="0"/>
          </a:p>
        </p:txBody>
      </p:sp>
    </p:spTree>
    <p:extLst>
      <p:ext uri="{BB962C8B-B14F-4D97-AF65-F5344CB8AC3E}">
        <p14:creationId xmlns:p14="http://schemas.microsoft.com/office/powerpoint/2010/main" val="2453407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792088"/>
          </a:xfrm>
        </p:spPr>
        <p:txBody>
          <a:bodyPr/>
          <a:lstStyle/>
          <a:p>
            <a:r>
              <a:rPr lang="es-CR" dirty="0" smtClean="0"/>
              <a:t>Etapas en el uso del GDS</a:t>
            </a:r>
            <a:endParaRPr lang="es-C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194742" y="9912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s-CR" sz="2400" b="1" u="sng" dirty="0"/>
              <a:t>E</a:t>
            </a:r>
            <a:r>
              <a:rPr lang="es-CR" sz="2400" b="1" u="sng" dirty="0" smtClean="0"/>
              <a:t>ditor </a:t>
            </a:r>
            <a:r>
              <a:rPr lang="es-CR" sz="2400" b="1" u="sng" dirty="0"/>
              <a:t>de </a:t>
            </a:r>
            <a:r>
              <a:rPr lang="es-CR" sz="2400" b="1" u="sng" dirty="0" smtClean="0"/>
              <a:t>fuente de datos</a:t>
            </a:r>
          </a:p>
          <a:p>
            <a:pPr marL="0" indent="0">
              <a:buNone/>
            </a:pPr>
            <a:r>
              <a:rPr lang="es-CR" sz="2400" dirty="0">
                <a:hlinkClick r:id="rId2"/>
              </a:rPr>
              <a:t>https://support.google.com/datastudio/answer/6378181?hl=es&amp;ref_topic=6267740</a:t>
            </a:r>
            <a:endParaRPr lang="es-CR" sz="2400" b="1" u="sng" dirty="0" smtClean="0"/>
          </a:p>
          <a:p>
            <a:pPr marL="0" indent="0">
              <a:buNone/>
            </a:pPr>
            <a:endParaRPr lang="es-CR" sz="2400" b="1" u="sng" dirty="0"/>
          </a:p>
          <a:p>
            <a:pPr marL="0" indent="0">
              <a:buNone/>
            </a:pPr>
            <a:endParaRPr lang="es-CR" sz="2400" b="1" u="sng" dirty="0"/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20482" name="Picture 2" descr="Mapa de la interfaz del editor de fuentes de da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04633"/>
            <a:ext cx="7704856" cy="43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30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4742" y="9912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s-CR" sz="2400" b="1" u="sng" dirty="0"/>
              <a:t>E</a:t>
            </a:r>
            <a:r>
              <a:rPr lang="es-CR" sz="2400" b="1" u="sng" dirty="0" smtClean="0"/>
              <a:t>ditor </a:t>
            </a:r>
            <a:r>
              <a:rPr lang="es-CR" sz="2400" b="1" u="sng" dirty="0"/>
              <a:t>de </a:t>
            </a:r>
            <a:r>
              <a:rPr lang="es-CR" sz="2400" b="1" u="sng" dirty="0" smtClean="0"/>
              <a:t>informes</a:t>
            </a:r>
          </a:p>
          <a:p>
            <a:pPr marL="0" indent="0">
              <a:buNone/>
            </a:pPr>
            <a:r>
              <a:rPr lang="es-CR" sz="2400" dirty="0">
                <a:hlinkClick r:id="rId2"/>
              </a:rPr>
              <a:t>https://support.google.com/datastudio/answer/6378181?hl=es&amp;ref_topic=6267740</a:t>
            </a:r>
            <a:endParaRPr lang="es-CR" sz="2400" b="1" u="sng" dirty="0" smtClean="0"/>
          </a:p>
          <a:p>
            <a:pPr marL="0" indent="0">
              <a:buNone/>
            </a:pPr>
            <a:endParaRPr lang="es-CR" sz="2400" b="1" u="sng" dirty="0"/>
          </a:p>
          <a:p>
            <a:pPr marL="0" indent="0">
              <a:buNone/>
            </a:pPr>
            <a:endParaRPr lang="es-CR" sz="2400" b="1" u="sng" dirty="0"/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792088"/>
          </a:xfrm>
        </p:spPr>
        <p:txBody>
          <a:bodyPr/>
          <a:lstStyle/>
          <a:p>
            <a:r>
              <a:rPr lang="es-CR" dirty="0" smtClean="0"/>
              <a:t>Etapas en el uso del GDS</a:t>
            </a:r>
            <a:endParaRPr lang="es-CR" dirty="0"/>
          </a:p>
        </p:txBody>
      </p:sp>
      <p:pic>
        <p:nvPicPr>
          <p:cNvPr id="19458" name="Picture 2" descr="Mapa de la interfaz del ed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8" y="2276872"/>
            <a:ext cx="8500824" cy="442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370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Google Data Studio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en la elaboración de un Dashboard – Informe en GDS</a:t>
            </a:r>
            <a:endParaRPr lang="es-CR" sz="1350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644420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Nueva representación: los </a:t>
            </a:r>
            <a:r>
              <a:rPr lang="es-CR" sz="1350" dirty="0" err="1" smtClean="0"/>
              <a:t>dashboards</a:t>
            </a:r>
            <a:r>
              <a:rPr lang="es-CR" sz="1350" dirty="0" smtClean="0"/>
              <a:t>  con Informes</a:t>
            </a:r>
            <a:endParaRPr lang="es-CR" sz="1350" dirty="0"/>
          </a:p>
        </p:txBody>
      </p:sp>
      <p:sp>
        <p:nvSpPr>
          <p:cNvPr id="10" name="9 Elipse"/>
          <p:cNvSpPr/>
          <p:nvPr/>
        </p:nvSpPr>
        <p:spPr>
          <a:xfrm>
            <a:off x="5292080" y="1745840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4</a:t>
            </a:r>
            <a:endParaRPr lang="es-CR" sz="135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Google Data Studio</a:t>
            </a:r>
          </a:p>
        </p:txBody>
      </p:sp>
    </p:spTree>
    <p:extLst>
      <p:ext uri="{BB962C8B-B14F-4D97-AF65-F5344CB8AC3E}">
        <p14:creationId xmlns:p14="http://schemas.microsoft.com/office/powerpoint/2010/main" val="2763871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763" y="-12616"/>
            <a:ext cx="9036496" cy="921336"/>
          </a:xfrm>
        </p:spPr>
        <p:txBody>
          <a:bodyPr>
            <a:normAutofit/>
          </a:bodyPr>
          <a:lstStyle/>
          <a:p>
            <a:r>
              <a:rPr lang="es-CR" dirty="0" smtClean="0"/>
              <a:t>Los </a:t>
            </a:r>
            <a:r>
              <a:rPr lang="es-CR" dirty="0" err="1" smtClean="0"/>
              <a:t>dashboards</a:t>
            </a:r>
            <a:r>
              <a:rPr lang="es-CR" dirty="0" smtClean="0"/>
              <a:t> en forma de informes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124744"/>
            <a:ext cx="7200800" cy="5616624"/>
          </a:xfrm>
        </p:spPr>
        <p:txBody>
          <a:bodyPr>
            <a:normAutofit fontScale="92500"/>
          </a:bodyPr>
          <a:lstStyle/>
          <a:p>
            <a:pPr algn="just"/>
            <a:r>
              <a:rPr lang="es-CR" sz="2400" dirty="0" smtClean="0"/>
              <a:t>Una entre diversas características que hacen al GDS una solución tan atractiva, es el hecho que los Dashboard y sus componentes son creados para guiar y apoyar las decisiones de Marketing.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En el mundo del Marketing, se necesitan soluciones y resultados rápidos… y al hablar de esto, se necesita presentar en forma de informe.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 solución de GDS permite registrar todo en forma de informe, compartir la información, los elementos, establecer fechas de trabajo, etc. Es una herramienta hecha para una rápida y continúa toma de decisiones en un mundo donde los datos son fundamentales para conocer la situación de diversas aristas de trabajo. </a:t>
            </a:r>
            <a:endParaRPr lang="es-CR" sz="2400" dirty="0"/>
          </a:p>
        </p:txBody>
      </p:sp>
      <p:pic>
        <p:nvPicPr>
          <p:cNvPr id="21508" name="Picture 4" descr="Image result for analyt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9" y="1628800"/>
            <a:ext cx="1440159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24" y="458112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4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s-CR" dirty="0" smtClean="0"/>
              <a:t>¿Cómo probar el poderío de Google?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6816" y="1312168"/>
            <a:ext cx="8229600" cy="964704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Se recomienda ver la siguiente película… </a:t>
            </a:r>
            <a:endParaRPr lang="es-CR" dirty="0"/>
          </a:p>
        </p:txBody>
      </p:sp>
      <p:pic>
        <p:nvPicPr>
          <p:cNvPr id="3074" name="Picture 2" descr="Image result for internship mov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8" y="2195756"/>
            <a:ext cx="20955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ternship mov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4594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nternship movi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85770"/>
            <a:ext cx="2360318" cy="383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99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oogle analytics repo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8148"/>
            <a:ext cx="3429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7763" y="-12616"/>
            <a:ext cx="9036496" cy="921336"/>
          </a:xfrm>
        </p:spPr>
        <p:txBody>
          <a:bodyPr>
            <a:normAutofit/>
          </a:bodyPr>
          <a:lstStyle/>
          <a:p>
            <a:r>
              <a:rPr lang="es-CR" dirty="0" smtClean="0"/>
              <a:t>Los </a:t>
            </a:r>
            <a:r>
              <a:rPr lang="es-CR" dirty="0" err="1" smtClean="0"/>
              <a:t>dashboards</a:t>
            </a:r>
            <a:r>
              <a:rPr lang="es-CR" dirty="0" smtClean="0"/>
              <a:t> en forma de informes</a:t>
            </a:r>
            <a:endParaRPr lang="es-CR" dirty="0"/>
          </a:p>
        </p:txBody>
      </p:sp>
      <p:pic>
        <p:nvPicPr>
          <p:cNvPr id="22530" name="Picture 2" descr="Image result for google analytics repor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3279481" cy="234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 result for google analytics report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11298"/>
          <a:stretch/>
        </p:blipFill>
        <p:spPr bwMode="auto">
          <a:xfrm>
            <a:off x="4716016" y="1700808"/>
            <a:ext cx="417646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14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6816" y="1268760"/>
            <a:ext cx="8733656" cy="55172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R" sz="3400" dirty="0" smtClean="0"/>
              <a:t>Se </a:t>
            </a:r>
            <a:r>
              <a:rPr lang="es-CR" sz="3400" dirty="0"/>
              <a:t>pueden consultar los siguientes enlaces:</a:t>
            </a:r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endParaRPr lang="es-CR" dirty="0" smtClean="0"/>
          </a:p>
          <a:p>
            <a:pPr marL="0" indent="0">
              <a:buNone/>
            </a:pPr>
            <a:r>
              <a:rPr lang="es-CR" dirty="0">
                <a:hlinkClick r:id="rId2"/>
              </a:rPr>
              <a:t>https://www.youtube.com/watch?v=wVbxPOQIHPU&amp;t=6s</a:t>
            </a:r>
            <a:endParaRPr lang="es-CR" dirty="0" smtClean="0"/>
          </a:p>
          <a:p>
            <a:pPr marL="0" indent="0">
              <a:buNone/>
            </a:pPr>
            <a:r>
              <a:rPr lang="es-CR" dirty="0">
                <a:hlinkClick r:id="rId3"/>
              </a:rPr>
              <a:t>https://www.hiberus.com/crecemos-contigo/que-es-google-data-studio-y-como-crear-informes-tutorial-avanzado/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3"/>
              </a:rPr>
              <a:t>https</a:t>
            </a:r>
            <a:r>
              <a:rPr lang="es-CR" dirty="0">
                <a:hlinkClick r:id="rId3"/>
              </a:rPr>
              <a:t>://www.hiberus.com/crecemos-contigo/que-es-google-data-studio-y-como-crear-informes-tutorial-avanzado/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4"/>
              </a:rPr>
              <a:t>https</a:t>
            </a:r>
            <a:r>
              <a:rPr lang="es-CR" dirty="0">
                <a:hlinkClick r:id="rId4"/>
              </a:rPr>
              <a:t>://www.disruptivos.com/google-data-studio-guia-principiantes/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5"/>
              </a:rPr>
              <a:t>https</a:t>
            </a:r>
            <a:r>
              <a:rPr lang="es-CR" dirty="0">
                <a:hlinkClick r:id="rId5"/>
              </a:rPr>
              <a:t>://support.google.com/datastudio/answer/6283323?hl=es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6"/>
              </a:rPr>
              <a:t>https</a:t>
            </a:r>
            <a:r>
              <a:rPr lang="es-CR" dirty="0">
                <a:hlinkClick r:id="rId6"/>
              </a:rPr>
              <a:t>://www.joseargudo.com/google-data-studio-guia-rapida-de-uso/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7"/>
              </a:rPr>
              <a:t>https</a:t>
            </a:r>
            <a:r>
              <a:rPr lang="es-CR" dirty="0">
                <a:hlinkClick r:id="rId7"/>
              </a:rPr>
              <a:t>://www.jeffalytics.com/google-data-studio-tutorial/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8"/>
              </a:rPr>
              <a:t>https</a:t>
            </a:r>
            <a:r>
              <a:rPr lang="es-CR" dirty="0">
                <a:hlinkClick r:id="rId8"/>
              </a:rPr>
              <a:t>://www.distilled.net/google-data-studio-tutorial/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9"/>
              </a:rPr>
              <a:t>https</a:t>
            </a:r>
            <a:r>
              <a:rPr lang="es-CR" dirty="0">
                <a:hlinkClick r:id="rId9"/>
              </a:rPr>
              <a:t>://datadrivenlabs.io/blog/how-to-build-a-data-studio-dashboard/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10"/>
              </a:rPr>
              <a:t>https</a:t>
            </a:r>
            <a:r>
              <a:rPr lang="es-CR" dirty="0">
                <a:hlinkClick r:id="rId10"/>
              </a:rPr>
              <a:t>://www.juntadeandalucia.es/datosabiertos/portal/tutoriales/tecnicos/data-studio.html</a:t>
            </a:r>
            <a:r>
              <a:rPr lang="es-CR" dirty="0"/>
              <a:t/>
            </a:r>
            <a:br>
              <a:rPr lang="es-CR" dirty="0"/>
            </a:br>
            <a:r>
              <a:rPr lang="es-CR" dirty="0" smtClean="0">
                <a:hlinkClick r:id="rId11"/>
              </a:rPr>
              <a:t>https</a:t>
            </a:r>
            <a:r>
              <a:rPr lang="es-CR" dirty="0">
                <a:hlinkClick r:id="rId11"/>
              </a:rPr>
              <a:t>://www.kaizen3.com/tag/tutorial-google-data-studio/</a:t>
            </a:r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864096"/>
          </a:xfrm>
        </p:spPr>
        <p:txBody>
          <a:bodyPr/>
          <a:lstStyle/>
          <a:p>
            <a:r>
              <a:rPr lang="es-CR" dirty="0" smtClean="0"/>
              <a:t>Conclusión: enlaces de consulta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27002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130622"/>
            <a:ext cx="9036496" cy="850106"/>
          </a:xfrm>
        </p:spPr>
        <p:txBody>
          <a:bodyPr/>
          <a:lstStyle/>
          <a:p>
            <a:r>
              <a:rPr lang="es-CR" dirty="0" smtClean="0"/>
              <a:t>Conclusión: material de consulta</a:t>
            </a:r>
            <a:endParaRPr lang="es-CR" dirty="0"/>
          </a:p>
        </p:txBody>
      </p:sp>
      <p:pic>
        <p:nvPicPr>
          <p:cNvPr id="23554" name="Picture 2" descr="Image result for google data studio 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2891171" cy="4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google data studio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00" y="1412776"/>
            <a:ext cx="2667000" cy="4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google data studio boo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3" r="28927" b="9086"/>
          <a:stretch/>
        </p:blipFill>
        <p:spPr bwMode="auto">
          <a:xfrm>
            <a:off x="6588224" y="2206600"/>
            <a:ext cx="2359743" cy="30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36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052736"/>
            <a:ext cx="7128792" cy="5688632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El presente capítulo presentó el programa </a:t>
            </a:r>
            <a:r>
              <a:rPr lang="es-CR" sz="2400" dirty="0" smtClean="0"/>
              <a:t>Google Data Studio como </a:t>
            </a:r>
            <a:r>
              <a:rPr lang="es-CR" sz="2400" dirty="0"/>
              <a:t>un visualizador de la información.</a:t>
            </a:r>
          </a:p>
          <a:p>
            <a:pPr marL="0" indent="0" algn="just">
              <a:buNone/>
            </a:pPr>
            <a:endParaRPr lang="es-CR" dirty="0" smtClean="0"/>
          </a:p>
          <a:p>
            <a:pPr algn="just"/>
            <a:r>
              <a:rPr lang="es-CR" sz="2400" dirty="0" smtClean="0"/>
              <a:t>Aunque el GDS se potencializa en el uso de todos los componentes del “Google Marketing </a:t>
            </a:r>
            <a:r>
              <a:rPr lang="es-CR" sz="2400" dirty="0" err="1" smtClean="0"/>
              <a:t>Platform</a:t>
            </a:r>
            <a:r>
              <a:rPr lang="es-CR" sz="2400" dirty="0" smtClean="0"/>
              <a:t>”, su uso independiente sigue siendo una excelente visualizador de datos.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En la utilización del GDS se suelen llevar a cabo 5-6 etapas, donde se debe conocer únicamente 3 ventanas. Su uso de “</a:t>
            </a:r>
            <a:r>
              <a:rPr lang="es-CR" sz="2400" dirty="0" err="1" smtClean="0"/>
              <a:t>click</a:t>
            </a:r>
            <a:r>
              <a:rPr lang="es-CR" sz="2400" dirty="0" smtClean="0"/>
              <a:t>” y arrastrar los elementos hacen el GDS como una excelente herramienta para introducirse en el mundo de la visualización de datos 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864096"/>
          </a:xfrm>
        </p:spPr>
        <p:txBody>
          <a:bodyPr/>
          <a:lstStyle/>
          <a:p>
            <a:r>
              <a:rPr lang="es-CR" dirty="0" smtClean="0"/>
              <a:t>Conclusión</a:t>
            </a:r>
            <a:endParaRPr lang="es-CR" dirty="0"/>
          </a:p>
        </p:txBody>
      </p: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50071"/>
            <a:ext cx="1656185" cy="158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google data studi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04" y="4581128"/>
            <a:ext cx="1460997" cy="14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74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Picture 2" descr="Image result for the 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75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8824" y="1340768"/>
            <a:ext cx="8229600" cy="115212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Ciertas aplicaciones Google…</a:t>
            </a: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s-CR" dirty="0" smtClean="0"/>
              <a:t>¿Cómo probar el poderío de Google?</a:t>
            </a:r>
            <a:endParaRPr lang="es-CR" dirty="0"/>
          </a:p>
        </p:txBody>
      </p:sp>
      <p:pic>
        <p:nvPicPr>
          <p:cNvPr id="5122" name="Picture 2" descr="Image result for google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547260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oogle app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2" t="8721" r="15464" b="8286"/>
          <a:stretch/>
        </p:blipFill>
        <p:spPr bwMode="auto">
          <a:xfrm>
            <a:off x="6084168" y="2260370"/>
            <a:ext cx="2987824" cy="433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05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/>
          </a:bodyPr>
          <a:lstStyle/>
          <a:p>
            <a:r>
              <a:rPr lang="es-CR" dirty="0" smtClean="0"/>
              <a:t>¿Cómo probar el poderío de Google?</a:t>
            </a:r>
            <a:endParaRPr lang="es-C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4" y="1052736"/>
            <a:ext cx="4896544" cy="358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26" y="3861048"/>
            <a:ext cx="3942008" cy="270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47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Google Data Studio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en la elaboración de un Dashboard – Informe en GDS</a:t>
            </a:r>
            <a:endParaRPr lang="es-CR" sz="1350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644420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Nueva representación: los </a:t>
            </a:r>
            <a:r>
              <a:rPr lang="es-CR" sz="1350" dirty="0" err="1" smtClean="0"/>
              <a:t>dashboards</a:t>
            </a:r>
            <a:r>
              <a:rPr lang="es-CR" sz="1350" dirty="0" smtClean="0"/>
              <a:t>  con Informes</a:t>
            </a:r>
            <a:endParaRPr lang="es-CR" sz="1350" dirty="0"/>
          </a:p>
        </p:txBody>
      </p:sp>
      <p:sp>
        <p:nvSpPr>
          <p:cNvPr id="10" name="9 Elipse"/>
          <p:cNvSpPr/>
          <p:nvPr/>
        </p:nvSpPr>
        <p:spPr>
          <a:xfrm>
            <a:off x="5292080" y="1745840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4</a:t>
            </a:r>
            <a:endParaRPr lang="es-CR" sz="135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Google Data Studio</a:t>
            </a:r>
          </a:p>
        </p:txBody>
      </p:sp>
    </p:spTree>
    <p:extLst>
      <p:ext uri="{BB962C8B-B14F-4D97-AF65-F5344CB8AC3E}">
        <p14:creationId xmlns:p14="http://schemas.microsoft.com/office/powerpoint/2010/main" val="1839232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Google Data Studio</a:t>
            </a:r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2168973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052736"/>
            <a:ext cx="7272808" cy="580526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CR" sz="2400" b="1" u="sng" dirty="0">
                <a:hlinkClick r:id="rId2"/>
              </a:rPr>
              <a:t>Google Data Studio</a:t>
            </a:r>
            <a:r>
              <a:rPr lang="es-CR" sz="2400" dirty="0"/>
              <a:t> es un plataforma online que forma parte del entorno llamado “Google Marketing </a:t>
            </a:r>
            <a:r>
              <a:rPr lang="es-CR" sz="2400" dirty="0" err="1"/>
              <a:t>Platform</a:t>
            </a:r>
            <a:r>
              <a:rPr lang="es-CR" sz="2400" dirty="0"/>
              <a:t>” que incluye además, Google </a:t>
            </a:r>
            <a:r>
              <a:rPr lang="es-CR" sz="2400" dirty="0" err="1"/>
              <a:t>Analytics</a:t>
            </a:r>
            <a:r>
              <a:rPr lang="es-CR" sz="2400" dirty="0"/>
              <a:t>, </a:t>
            </a:r>
            <a:r>
              <a:rPr lang="es-CR" sz="2400" dirty="0" err="1"/>
              <a:t>Tag</a:t>
            </a:r>
            <a:r>
              <a:rPr lang="es-CR" sz="2400" dirty="0"/>
              <a:t> Manager, </a:t>
            </a:r>
            <a:r>
              <a:rPr lang="es-CR" sz="2400" dirty="0" err="1"/>
              <a:t>Optimize</a:t>
            </a:r>
            <a:r>
              <a:rPr lang="es-CR" sz="2400" dirty="0"/>
              <a:t> y </a:t>
            </a:r>
            <a:r>
              <a:rPr lang="es-CR" sz="2400" dirty="0" err="1"/>
              <a:t>Surveys</a:t>
            </a:r>
            <a:r>
              <a:rPr lang="es-CR" sz="2400" dirty="0" smtClean="0"/>
              <a:t>.</a:t>
            </a:r>
          </a:p>
          <a:p>
            <a:pPr marL="0" indent="0" algn="just">
              <a:buNone/>
            </a:pPr>
            <a:endParaRPr lang="es-CR" sz="2400" dirty="0"/>
          </a:p>
          <a:p>
            <a:pPr marL="0" indent="0" algn="just">
              <a:buNone/>
            </a:pPr>
            <a:r>
              <a:rPr lang="es-CR" sz="2400" dirty="0" smtClean="0"/>
              <a:t>Esta </a:t>
            </a:r>
            <a:r>
              <a:rPr lang="es-CR" sz="2400" dirty="0"/>
              <a:t>herramienta nace con el objetivo de optimizar la edición de informes personalizados creados a partir de datos obtenidos mediante la conexión directa con otra plataforma online, con un servicio web o con una base de datos</a:t>
            </a:r>
            <a:r>
              <a:rPr lang="es-CR" sz="2400" dirty="0" smtClean="0"/>
              <a:t>.</a:t>
            </a:r>
          </a:p>
          <a:p>
            <a:pPr marL="0" indent="0" algn="just">
              <a:buNone/>
            </a:pPr>
            <a:endParaRPr lang="es-CR" sz="2400" dirty="0"/>
          </a:p>
          <a:p>
            <a:pPr marL="0" indent="0" algn="just">
              <a:buNone/>
            </a:pPr>
            <a:r>
              <a:rPr lang="es-CR" sz="2400" dirty="0"/>
              <a:t>Google durante el desarrollo de Data Studio ha tenido en cuenta la usabilidad de la herramienta y esto se puede apreciar ya en un primer vistazo, donde se identifican las principales secciones,  las plantillas, las fuentes de datos y los informes creados, además de una zona de ayuda al usuario y configuración general.</a:t>
            </a:r>
          </a:p>
        </p:txBody>
      </p:sp>
      <p:pic>
        <p:nvPicPr>
          <p:cNvPr id="9218" name="Picture 2" descr="Image result for goog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340768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goog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221088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06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196752"/>
            <a:ext cx="8856984" cy="5400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R" sz="2400" dirty="0"/>
              <a:t>Conforme se van creando los informes se guardan y visualizan en el panel principal, donde además podemos visualizar los que nos han compartido y los que están en la papelera.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Google Data Studio</a:t>
            </a:r>
            <a:endParaRPr lang="es-CR" dirty="0"/>
          </a:p>
        </p:txBody>
      </p:sp>
      <p:pic>
        <p:nvPicPr>
          <p:cNvPr id="6148" name="Picture 4" descr="Image result for Google Marketing Platfo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4904"/>
          <a:stretch/>
        </p:blipFill>
        <p:spPr bwMode="auto">
          <a:xfrm>
            <a:off x="1115616" y="2597275"/>
            <a:ext cx="6984776" cy="41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903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813</Words>
  <Application>Microsoft Office PowerPoint</Application>
  <PresentationFormat>Presentación en pantalla (4:3)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7" baseType="lpstr">
      <vt:lpstr>Arial</vt:lpstr>
      <vt:lpstr>Calibri</vt:lpstr>
      <vt:lpstr>Tema de Office</vt:lpstr>
      <vt:lpstr>El Dashboard – Informe con Google Data Studio </vt:lpstr>
      <vt:lpstr>Presentación de PowerPoint</vt:lpstr>
      <vt:lpstr>¿Cómo probar el poderío de Google?</vt:lpstr>
      <vt:lpstr>¿Cómo probar el poderío de Google?</vt:lpstr>
      <vt:lpstr>¿Cómo probar el poderío de Google?</vt:lpstr>
      <vt:lpstr>Índice</vt:lpstr>
      <vt:lpstr>Índice</vt:lpstr>
      <vt:lpstr>Google Data Studio</vt:lpstr>
      <vt:lpstr>Google Data Studio</vt:lpstr>
      <vt:lpstr>Google Data Studio</vt:lpstr>
      <vt:lpstr>Google Data Studio</vt:lpstr>
      <vt:lpstr>Google Data Studio</vt:lpstr>
      <vt:lpstr>Tableau</vt:lpstr>
      <vt:lpstr>Tableau</vt:lpstr>
      <vt:lpstr>Google Data Studio</vt:lpstr>
      <vt:lpstr>Google Data Studio</vt:lpstr>
      <vt:lpstr>Índice</vt:lpstr>
      <vt:lpstr>Visualización de datos con el GDS </vt:lpstr>
      <vt:lpstr>Visualización de datos con el GDS </vt:lpstr>
      <vt:lpstr>Visualización de datos con el GDS </vt:lpstr>
      <vt:lpstr>Visualización de datos con el GDS </vt:lpstr>
      <vt:lpstr>Índice</vt:lpstr>
      <vt:lpstr>Etapas en el uso del GDS</vt:lpstr>
      <vt:lpstr>Etapas en el uso del GDS</vt:lpstr>
      <vt:lpstr>Etapas en el uso del GDS</vt:lpstr>
      <vt:lpstr>Etapas en el uso del GDS</vt:lpstr>
      <vt:lpstr>Etapas en el uso del GDS</vt:lpstr>
      <vt:lpstr>Índice</vt:lpstr>
      <vt:lpstr>Los dashboards en forma de informes</vt:lpstr>
      <vt:lpstr>Los dashboards en forma de informes</vt:lpstr>
      <vt:lpstr>Conclusión: enlaces de consulta</vt:lpstr>
      <vt:lpstr>Conclusión: material de consulta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Centeno Mora</dc:creator>
  <cp:lastModifiedBy>Oscar Centeno Mora</cp:lastModifiedBy>
  <cp:revision>22</cp:revision>
  <dcterms:created xsi:type="dcterms:W3CDTF">2019-02-18T17:40:33Z</dcterms:created>
  <dcterms:modified xsi:type="dcterms:W3CDTF">2019-06-05T04:29:23Z</dcterms:modified>
</cp:coreProperties>
</file>